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57" r:id="rId5"/>
    <p:sldId id="261" r:id="rId6"/>
    <p:sldId id="265" r:id="rId7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78C1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08" autoAdjust="0"/>
    <p:restoredTop sz="94737" autoAdjust="0"/>
  </p:normalViewPr>
  <p:slideViewPr>
    <p:cSldViewPr>
      <p:cViewPr varScale="1">
        <p:scale>
          <a:sx n="94" d="100"/>
          <a:sy n="94" d="100"/>
        </p:scale>
        <p:origin x="-132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132" y="0"/>
            <a:ext cx="3043343" cy="46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029"/>
            <a:ext cx="3043343" cy="46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132" y="8842029"/>
            <a:ext cx="3043343" cy="46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E724858-2464-4E38-B47A-3B67455DF66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8372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132" y="0"/>
            <a:ext cx="3043343" cy="46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029"/>
            <a:ext cx="3043343" cy="46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132" y="8842029"/>
            <a:ext cx="3043343" cy="46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EED8C5D-2A4D-4B81-BE17-98AC865D969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4222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B61D83-B10D-4BB1-83F2-D84207250AD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G:\Projects\1000 COMM\1000-3077 New Corporate Powerpoint Template\Layout\Art\Base Art_Title slide_v3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35424"/>
            <a:ext cx="9144000" cy="232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295400"/>
            <a:ext cx="5486400" cy="1470025"/>
          </a:xfrm>
        </p:spPr>
        <p:txBody>
          <a:bodyPr/>
          <a:lstStyle>
            <a:lvl1pPr>
              <a:defRPr>
                <a:solidFill>
                  <a:srgbClr val="0078C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2895599"/>
            <a:ext cx="5562600" cy="934363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0078C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pic>
        <p:nvPicPr>
          <p:cNvPr id="43011" name="Picture 3" descr="C:\Users\hm11313\Desktop\HMSA Logo_Approved\png\HMSA Logo_Reverse_Clear_14P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377401"/>
            <a:ext cx="2517653" cy="47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DDD907-42B5-402A-901E-B814EB4506A6}" type="datetime1">
              <a:rPr lang="en-US"/>
              <a:pPr/>
              <a:t>3/2/2018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891660F-9C65-4AF8-98CD-A275CB8A92F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018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E6B9089-B8A4-45F6-954D-CDC61E93CAB9}" type="datetime1">
              <a:rPr lang="en-US"/>
              <a:pPr/>
              <a:t>3/2/2018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6A5744-695D-47D2-8E50-B7A6E584F27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789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1143EAB-5DCD-438B-8F08-5A360D56AEFC}" type="datetime1">
              <a:rPr lang="en-US"/>
              <a:pPr/>
              <a:t>3/2/2018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AF63A2-55FF-45AE-993D-7F5AE00746F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606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961EED-B9D9-432A-BDC7-7D41A5B1F043}" type="datetime1">
              <a:rPr lang="en-US"/>
              <a:pPr/>
              <a:t>3/2/2018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D11F83-6AB6-428A-A997-920F9E1AD15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230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6766B7-1E96-42E3-A910-54D22F76C115}" type="datetime1">
              <a:rPr lang="en-US"/>
              <a:pPr/>
              <a:t>3/2/2018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C94E88-1C23-4A38-A23A-9252F738315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593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2B81FD-EEC0-4E55-9F08-43A485C34867}" type="datetime1">
              <a:rPr lang="en-US"/>
              <a:pPr/>
              <a:t>3/2/2018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60EBB5-1E25-4D38-8103-D71DE96A54E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093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744157-1AE5-4BFA-A3CC-F968D7C60891}" type="datetime1">
              <a:rPr lang="en-US"/>
              <a:pPr/>
              <a:t>3/2/2018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559CFA-069C-4C05-B124-82C38B06178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691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85B8D50-8BF0-40A2-B02F-6C1969507B95}" type="datetime1">
              <a:rPr lang="en-US"/>
              <a:pPr/>
              <a:t>3/2/2018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6DC600-57D6-4E58-AEB4-49B3AD74E12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996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C71FA7-4050-422E-92E6-4E527CB73AFE}" type="datetime1">
              <a:rPr lang="en-US"/>
              <a:pPr/>
              <a:t>3/2/2018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6F273D-7992-4A08-91D6-14D700B07AC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634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6E1789-6C75-4A46-801F-E14FBAADCC82}" type="datetime1">
              <a:rPr lang="en-US"/>
              <a:pPr/>
              <a:t>3/2/2018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458239-D6FF-430D-AAD9-B4BC718F001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592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9" name="Picture 5" descr="G:\Projects\1000 COMM\1000-3077 New Corporate Powerpoint Template\Layout\Art\Base Art_Foundation_v3.jp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32"/>
          <a:stretch/>
        </p:blipFill>
        <p:spPr bwMode="auto">
          <a:xfrm>
            <a:off x="0" y="6380652"/>
            <a:ext cx="9144000" cy="48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First line has no bullet 24 point</a:t>
            </a:r>
          </a:p>
          <a:p>
            <a:pPr lvl="1"/>
            <a:r>
              <a:rPr lang="en-US" dirty="0" smtClean="0"/>
              <a:t>Second line 20 point</a:t>
            </a:r>
          </a:p>
          <a:p>
            <a:pPr lvl="2"/>
            <a:r>
              <a:rPr lang="en-US" dirty="0" smtClean="0"/>
              <a:t>Third line 18 point</a:t>
            </a:r>
          </a:p>
          <a:p>
            <a:pPr lvl="3"/>
            <a:r>
              <a:rPr lang="en-US" dirty="0" smtClean="0"/>
              <a:t>Fourth line 16 point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457950"/>
            <a:ext cx="21336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fld id="{CE50D26D-2588-4798-AB67-875544A2FDCB}" type="datetime1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9600" y="6487391"/>
            <a:ext cx="2133600" cy="294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fld id="{F2FF4130-1793-4647-855B-E964A8A0309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1986" name="Picture 2" descr="G:\Projects\1000 COMM\1000-3077 New Corporate Powerpoint Template\Layout\Art\Base Art_Top Bar 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07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7" name="Picture 3" descr="C:\Users\hm11313\Desktop\HMSA Logo_Approved\png\HMSA Logo_Reverse_Clear_14P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429555"/>
            <a:ext cx="1536195" cy="28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78C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78C1"/>
          </a:solidFill>
          <a:latin typeface="Franklin Gothic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78C1"/>
          </a:solidFill>
          <a:latin typeface="Franklin Gothic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78C1"/>
          </a:solidFill>
          <a:latin typeface="Franklin Gothic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78C1"/>
          </a:solidFill>
          <a:latin typeface="Franklin Gothic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78C1"/>
          </a:solidFill>
          <a:latin typeface="Franklin Gothic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78C1"/>
          </a:solidFill>
          <a:latin typeface="Franklin Gothic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78C1"/>
          </a:solidFill>
          <a:latin typeface="Franklin Gothic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78C1"/>
          </a:solidFill>
          <a:latin typeface="Franklin Gothic Medium" pitchFamily="34" charset="0"/>
        </a:defRPr>
      </a:lvl9pPr>
    </p:titleStyle>
    <p:bodyStyle>
      <a:lvl1pPr marL="225425" indent="-22542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93738" indent="-22383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39825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8138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951038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78C1"/>
          </a:solidFill>
          <a:latin typeface="Trebuchet MS" pitchFamily="34" charset="0"/>
        </a:defRPr>
      </a:lvl5pPr>
      <a:lvl6pPr marL="2408238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78C1"/>
          </a:solidFill>
          <a:latin typeface="Trebuchet MS" pitchFamily="34" charset="0"/>
        </a:defRPr>
      </a:lvl6pPr>
      <a:lvl7pPr marL="2865438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78C1"/>
          </a:solidFill>
          <a:latin typeface="Trebuchet MS" pitchFamily="34" charset="0"/>
        </a:defRPr>
      </a:lvl7pPr>
      <a:lvl8pPr marL="3322638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78C1"/>
          </a:solidFill>
          <a:latin typeface="Trebuchet MS" pitchFamily="34" charset="0"/>
        </a:defRPr>
      </a:lvl8pPr>
      <a:lvl9pPr marL="3779838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78C1"/>
          </a:solidFill>
          <a:latin typeface="Trebuchet MS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fld id="{FE8E73B4-DA6B-482F-87D9-AFD418109E6D}" type="datetime1">
              <a:rPr lang="en-US"/>
              <a:pPr/>
              <a:t>3/2/2018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89D1A7-4DF1-4743-BF84-84DA26B6634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053838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Claims Administration </a:t>
            </a:r>
            <a:br>
              <a:rPr lang="en-US" dirty="0" smtClean="0"/>
            </a:br>
            <a:r>
              <a:rPr lang="en-US" dirty="0" smtClean="0"/>
              <a:t>Organizational Chart 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533" y="1372897"/>
            <a:ext cx="861550" cy="867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36758" y="2190690"/>
            <a:ext cx="1671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Gwen Miyasato</a:t>
            </a:r>
          </a:p>
          <a:p>
            <a:pPr algn="ctr"/>
            <a:r>
              <a:rPr lang="en-US" sz="1000" dirty="0" smtClean="0"/>
              <a:t>Executive Vice President</a:t>
            </a:r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4029593" y="4986470"/>
            <a:ext cx="1671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Myra Ishii</a:t>
            </a:r>
          </a:p>
          <a:p>
            <a:pPr algn="ctr"/>
            <a:r>
              <a:rPr lang="en-US" sz="1000" dirty="0" smtClean="0"/>
              <a:t>Senior Director – FS Ops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1791580" y="5632410"/>
            <a:ext cx="1671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Courtney Oyama</a:t>
            </a:r>
          </a:p>
          <a:p>
            <a:pPr algn="ctr"/>
            <a:r>
              <a:rPr lang="en-US" sz="1000" dirty="0" smtClean="0"/>
              <a:t>Admin Support Assistant</a:t>
            </a:r>
            <a:endParaRPr lang="en-US" sz="1000" dirty="0"/>
          </a:p>
        </p:txBody>
      </p:sp>
      <p:cxnSp>
        <p:nvCxnSpPr>
          <p:cNvPr id="15" name="Straight Connector 14"/>
          <p:cNvCxnSpPr>
            <a:stCxn id="3" idx="2"/>
          </p:cNvCxnSpPr>
          <p:nvPr/>
        </p:nvCxnSpPr>
        <p:spPr>
          <a:xfrm>
            <a:off x="4772277" y="2590800"/>
            <a:ext cx="7809" cy="1491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533" y="4124920"/>
            <a:ext cx="861550" cy="86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780" y="4791207"/>
            <a:ext cx="849202" cy="861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852" name="Straight Connector 35851"/>
          <p:cNvCxnSpPr>
            <a:stCxn id="1029" idx="1"/>
          </p:cNvCxnSpPr>
          <p:nvPr/>
        </p:nvCxnSpPr>
        <p:spPr>
          <a:xfrm flipH="1" flipV="1">
            <a:off x="1321432" y="4546170"/>
            <a:ext cx="3046101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7370319" y="5612150"/>
            <a:ext cx="11304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as </a:t>
            </a:r>
            <a:r>
              <a:rPr lang="en-US" sz="1000" dirty="0" smtClean="0"/>
              <a:t>of 01/02/2018</a:t>
            </a:r>
            <a:endParaRPr lang="en-US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063" y="4829486"/>
            <a:ext cx="762674" cy="76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62" name="Rectangle 35861"/>
          <p:cNvSpPr/>
          <p:nvPr/>
        </p:nvSpPr>
        <p:spPr>
          <a:xfrm>
            <a:off x="585365" y="5592160"/>
            <a:ext cx="14200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Edgar Escobedo</a:t>
            </a:r>
            <a:endParaRPr lang="en-US" sz="1000" dirty="0"/>
          </a:p>
          <a:p>
            <a:pPr algn="ctr"/>
            <a:r>
              <a:rPr lang="en-US" sz="1000" dirty="0" smtClean="0"/>
              <a:t>Business Analyst</a:t>
            </a:r>
            <a:endParaRPr lang="en-US" sz="1000" dirty="0"/>
          </a:p>
        </p:txBody>
      </p:sp>
      <p:cxnSp>
        <p:nvCxnSpPr>
          <p:cNvPr id="35866" name="Straight Connector 35865"/>
          <p:cNvCxnSpPr>
            <a:endCxn id="1030" idx="0"/>
          </p:cNvCxnSpPr>
          <p:nvPr/>
        </p:nvCxnSpPr>
        <p:spPr>
          <a:xfrm flipH="1">
            <a:off x="2626381" y="4546170"/>
            <a:ext cx="717" cy="2450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69" name="Straight Connector 35868"/>
          <p:cNvCxnSpPr/>
          <p:nvPr/>
        </p:nvCxnSpPr>
        <p:spPr>
          <a:xfrm flipV="1">
            <a:off x="1314450" y="4546170"/>
            <a:ext cx="1" cy="2242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457950"/>
            <a:ext cx="2133600" cy="323850"/>
          </a:xfrm>
        </p:spPr>
        <p:txBody>
          <a:bodyPr/>
          <a:lstStyle/>
          <a:p>
            <a:fld id="{31143EAB-5DCD-438B-8F08-5A360D56AEFC}" type="datetime1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AF63A2-55FF-45AE-993D-7F5AE00746F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82250" y="820343"/>
            <a:ext cx="1742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Myra Ishii</a:t>
            </a:r>
          </a:p>
          <a:p>
            <a:pPr algn="ctr"/>
            <a:r>
              <a:rPr lang="en-US" sz="900" dirty="0" smtClean="0"/>
              <a:t>Senior Director – FS Ops</a:t>
            </a:r>
            <a:endParaRPr lang="en-US" sz="900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732" y="250402"/>
            <a:ext cx="613990" cy="58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840" y="1414243"/>
            <a:ext cx="719357" cy="719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Elbow Connector 16"/>
          <p:cNvCxnSpPr>
            <a:stCxn id="8" idx="3"/>
            <a:endCxn id="2050" idx="0"/>
          </p:cNvCxnSpPr>
          <p:nvPr/>
        </p:nvCxnSpPr>
        <p:spPr>
          <a:xfrm>
            <a:off x="4675722" y="545216"/>
            <a:ext cx="3398797" cy="86902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2113002"/>
            <a:ext cx="16710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Traci Nagao</a:t>
            </a:r>
          </a:p>
          <a:p>
            <a:pPr algn="ctr"/>
            <a:r>
              <a:rPr lang="en-US" sz="900" dirty="0" smtClean="0"/>
              <a:t>Senior Manager</a:t>
            </a:r>
          </a:p>
          <a:p>
            <a:pPr algn="ctr"/>
            <a:r>
              <a:rPr lang="en-US" sz="900" b="1" dirty="0" smtClean="0"/>
              <a:t>Claims Operations</a:t>
            </a:r>
          </a:p>
        </p:txBody>
      </p:sp>
      <p:cxnSp>
        <p:nvCxnSpPr>
          <p:cNvPr id="23" name="Elbow Connector 22"/>
          <p:cNvCxnSpPr/>
          <p:nvPr/>
        </p:nvCxnSpPr>
        <p:spPr>
          <a:xfrm rot="16200000" flipH="1">
            <a:off x="6243313" y="3059636"/>
            <a:ext cx="2447347" cy="63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709825" y="3958214"/>
            <a:ext cx="1225920" cy="5078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Supervisor (Vacant)</a:t>
            </a:r>
          </a:p>
          <a:p>
            <a:pPr algn="ctr"/>
            <a:r>
              <a:rPr lang="en-US" sz="900" b="1" dirty="0" smtClean="0"/>
              <a:t>Hospital Adjudication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674" y="1428261"/>
            <a:ext cx="716395" cy="716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459" y="1440066"/>
            <a:ext cx="723640" cy="72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55" y="2417385"/>
            <a:ext cx="706189" cy="706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866330" y="2133600"/>
            <a:ext cx="1372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Keith Inouye</a:t>
            </a:r>
          </a:p>
          <a:p>
            <a:pPr algn="ctr"/>
            <a:r>
              <a:rPr lang="en-US" sz="900" dirty="0" smtClean="0"/>
              <a:t>Senior Manager</a:t>
            </a:r>
          </a:p>
          <a:p>
            <a:pPr algn="ctr"/>
            <a:r>
              <a:rPr lang="en-US" sz="900" b="1" dirty="0" smtClean="0"/>
              <a:t>Technical Operations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 smtClean="0"/>
              <a:t>Private Business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 smtClean="0"/>
              <a:t>Medicare Advantage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 smtClean="0"/>
              <a:t>FEP Systems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 smtClean="0"/>
              <a:t>BlueCard Systems</a:t>
            </a:r>
          </a:p>
        </p:txBody>
      </p:sp>
      <p:cxnSp>
        <p:nvCxnSpPr>
          <p:cNvPr id="27" name="Elbow Connector 26"/>
          <p:cNvCxnSpPr/>
          <p:nvPr/>
        </p:nvCxnSpPr>
        <p:spPr>
          <a:xfrm rot="16200000" flipH="1">
            <a:off x="6053446" y="992639"/>
            <a:ext cx="894851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981207" y="3566086"/>
            <a:ext cx="106679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/>
              <a:t>Supervisor</a:t>
            </a:r>
          </a:p>
          <a:p>
            <a:pPr algn="ctr"/>
            <a:r>
              <a:rPr lang="en-US" sz="900" b="1" dirty="0" smtClean="0"/>
              <a:t>(Vacant) </a:t>
            </a:r>
          </a:p>
          <a:p>
            <a:pPr algn="ctr"/>
            <a:r>
              <a:rPr lang="en-US" sz="900" b="1" dirty="0" smtClean="0"/>
              <a:t>Technical Operations </a:t>
            </a:r>
            <a:endParaRPr lang="en-US" sz="900" b="1" dirty="0"/>
          </a:p>
        </p:txBody>
      </p:sp>
      <p:cxnSp>
        <p:nvCxnSpPr>
          <p:cNvPr id="2059" name="Elbow Connector 2058"/>
          <p:cNvCxnSpPr/>
          <p:nvPr/>
        </p:nvCxnSpPr>
        <p:spPr>
          <a:xfrm rot="10800000" flipV="1">
            <a:off x="5074826" y="545216"/>
            <a:ext cx="402483" cy="86902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804" y="3941117"/>
            <a:ext cx="690737" cy="6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141" y="5163177"/>
            <a:ext cx="690737" cy="6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4249374" y="2155712"/>
            <a:ext cx="15158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David Alfaro</a:t>
            </a:r>
          </a:p>
          <a:p>
            <a:pPr algn="ctr"/>
            <a:r>
              <a:rPr lang="en-US" sz="900" dirty="0" smtClean="0"/>
              <a:t>Manager</a:t>
            </a:r>
          </a:p>
          <a:p>
            <a:pPr algn="ctr"/>
            <a:r>
              <a:rPr lang="en-US" sz="900" b="1" dirty="0" smtClean="0"/>
              <a:t>BlueCard Operations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479723" y="2665895"/>
            <a:ext cx="11855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Supervisor  (Vacant)</a:t>
            </a:r>
          </a:p>
          <a:p>
            <a:r>
              <a:rPr lang="en-US" sz="900" b="1" dirty="0" smtClean="0"/>
              <a:t>Customer Service</a:t>
            </a:r>
            <a:endParaRPr lang="en-US" sz="900" b="1" dirty="0" smtClean="0"/>
          </a:p>
        </p:txBody>
      </p:sp>
      <p:sp>
        <p:nvSpPr>
          <p:cNvPr id="76" name="TextBox 75"/>
          <p:cNvSpPr txBox="1"/>
          <p:nvPr/>
        </p:nvSpPr>
        <p:spPr>
          <a:xfrm>
            <a:off x="4223337" y="4655346"/>
            <a:ext cx="14418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Roxanne Mora</a:t>
            </a:r>
          </a:p>
          <a:p>
            <a:pPr algn="ctr"/>
            <a:r>
              <a:rPr lang="en-US" sz="900" dirty="0" smtClean="0"/>
              <a:t>Coordinator</a:t>
            </a:r>
          </a:p>
          <a:p>
            <a:pPr algn="ctr"/>
            <a:r>
              <a:rPr lang="en-US" sz="900" b="1" dirty="0" smtClean="0"/>
              <a:t>Customer Service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4290841" y="5867573"/>
            <a:ext cx="13068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Pamela Phillips</a:t>
            </a:r>
          </a:p>
          <a:p>
            <a:pPr algn="ctr"/>
            <a:r>
              <a:rPr lang="en-US" sz="900" dirty="0" smtClean="0"/>
              <a:t>Coordinator</a:t>
            </a:r>
          </a:p>
          <a:p>
            <a:pPr algn="ctr"/>
            <a:r>
              <a:rPr lang="en-US" sz="900" b="1" dirty="0" smtClean="0"/>
              <a:t>BlueCard Host</a:t>
            </a:r>
          </a:p>
        </p:txBody>
      </p:sp>
      <p:pic>
        <p:nvPicPr>
          <p:cNvPr id="7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72" y="3601707"/>
            <a:ext cx="722753" cy="722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433" y="2521329"/>
            <a:ext cx="652397" cy="65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250" y="1393539"/>
            <a:ext cx="732100" cy="7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" name="TextBox 192"/>
          <p:cNvSpPr txBox="1"/>
          <p:nvPr/>
        </p:nvSpPr>
        <p:spPr>
          <a:xfrm>
            <a:off x="587219" y="3093876"/>
            <a:ext cx="12344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Iwi Midbrod</a:t>
            </a:r>
          </a:p>
          <a:p>
            <a:pPr algn="ctr"/>
            <a:r>
              <a:rPr lang="en-US" sz="900" dirty="0" smtClean="0"/>
              <a:t>Supervisor</a:t>
            </a:r>
          </a:p>
          <a:p>
            <a:pPr algn="ctr"/>
            <a:r>
              <a:rPr lang="en-US" sz="900" b="1" dirty="0" smtClean="0"/>
              <a:t>Adjustments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412665" y="4324460"/>
            <a:ext cx="16570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Shannan Quiamno</a:t>
            </a:r>
          </a:p>
          <a:p>
            <a:pPr algn="ctr"/>
            <a:r>
              <a:rPr lang="en-US" sz="900" dirty="0" smtClean="0"/>
              <a:t>Supervisor</a:t>
            </a:r>
          </a:p>
          <a:p>
            <a:pPr algn="ctr"/>
            <a:r>
              <a:rPr lang="en-US" sz="900" b="1" dirty="0" smtClean="0"/>
              <a:t>Professional Adjudication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502234" y="5139213"/>
            <a:ext cx="167103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Supervisor (Vacant)</a:t>
            </a:r>
          </a:p>
          <a:p>
            <a:pPr algn="ctr"/>
            <a:r>
              <a:rPr lang="en-US" sz="900" b="1" dirty="0" smtClean="0"/>
              <a:t>Medicare Adjudication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2553687" y="2125639"/>
            <a:ext cx="1209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Nam Phan</a:t>
            </a:r>
          </a:p>
          <a:p>
            <a:pPr algn="ctr"/>
            <a:r>
              <a:rPr lang="en-US" sz="900" dirty="0" smtClean="0"/>
              <a:t>FEP Manager</a:t>
            </a:r>
            <a:endParaRPr lang="en-US" sz="800" i="1" dirty="0" smtClean="0"/>
          </a:p>
        </p:txBody>
      </p:sp>
      <p:sp>
        <p:nvSpPr>
          <p:cNvPr id="207" name="TextBox 206"/>
          <p:cNvSpPr txBox="1"/>
          <p:nvPr/>
        </p:nvSpPr>
        <p:spPr>
          <a:xfrm>
            <a:off x="2640292" y="3179813"/>
            <a:ext cx="11130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Jenell Juarez</a:t>
            </a:r>
          </a:p>
          <a:p>
            <a:pPr algn="ctr"/>
            <a:r>
              <a:rPr lang="en-US" sz="900" dirty="0" smtClean="0"/>
              <a:t>Supervisor</a:t>
            </a:r>
          </a:p>
          <a:p>
            <a:pPr algn="ctr"/>
            <a:r>
              <a:rPr lang="en-US" sz="900" b="1" dirty="0" smtClean="0"/>
              <a:t>FEP Operations</a:t>
            </a:r>
          </a:p>
        </p:txBody>
      </p:sp>
      <p:cxnSp>
        <p:nvCxnSpPr>
          <p:cNvPr id="215" name="Straight Connector 214"/>
          <p:cNvCxnSpPr>
            <a:stCxn id="8" idx="1"/>
          </p:cNvCxnSpPr>
          <p:nvPr/>
        </p:nvCxnSpPr>
        <p:spPr>
          <a:xfrm flipH="1" flipV="1">
            <a:off x="284665" y="545215"/>
            <a:ext cx="3777067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>
          <a:xfrm>
            <a:off x="250059" y="545216"/>
            <a:ext cx="0" cy="53731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>
          <a:xfrm flipH="1">
            <a:off x="282033" y="2876715"/>
            <a:ext cx="548252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>
            <a:stCxn id="263" idx="1"/>
          </p:cNvCxnSpPr>
          <p:nvPr/>
        </p:nvCxnSpPr>
        <p:spPr>
          <a:xfrm flipH="1">
            <a:off x="227122" y="5918327"/>
            <a:ext cx="2948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5" name="Straight Connector 2144"/>
          <p:cNvCxnSpPr>
            <a:stCxn id="79" idx="1"/>
          </p:cNvCxnSpPr>
          <p:nvPr/>
        </p:nvCxnSpPr>
        <p:spPr>
          <a:xfrm flipH="1">
            <a:off x="2492334" y="1759589"/>
            <a:ext cx="2959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7" name="Straight Connector 2146"/>
          <p:cNvCxnSpPr/>
          <p:nvPr/>
        </p:nvCxnSpPr>
        <p:spPr>
          <a:xfrm flipH="1">
            <a:off x="2532275" y="2880368"/>
            <a:ext cx="2718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TextBox 262"/>
          <p:cNvSpPr txBox="1"/>
          <p:nvPr/>
        </p:nvSpPr>
        <p:spPr>
          <a:xfrm>
            <a:off x="521923" y="5733661"/>
            <a:ext cx="167571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Supervisor (Vacant)</a:t>
            </a:r>
          </a:p>
          <a:p>
            <a:pPr algn="ctr"/>
            <a:r>
              <a:rPr lang="en-US" sz="900" b="1" dirty="0" err="1" smtClean="0"/>
              <a:t>BlueCard</a:t>
            </a:r>
            <a:r>
              <a:rPr lang="en-US" sz="900" b="1" dirty="0" smtClean="0"/>
              <a:t> Home</a:t>
            </a:r>
          </a:p>
        </p:txBody>
      </p:sp>
      <p:cxnSp>
        <p:nvCxnSpPr>
          <p:cNvPr id="2072" name="Straight Connector 2071"/>
          <p:cNvCxnSpPr/>
          <p:nvPr/>
        </p:nvCxnSpPr>
        <p:spPr>
          <a:xfrm>
            <a:off x="4076346" y="5486400"/>
            <a:ext cx="48022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7" name="Straight Connector 2076"/>
          <p:cNvCxnSpPr/>
          <p:nvPr/>
        </p:nvCxnSpPr>
        <p:spPr>
          <a:xfrm flipH="1">
            <a:off x="2492334" y="1713598"/>
            <a:ext cx="1" cy="23455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>
            <a:endCxn id="79" idx="0"/>
          </p:cNvCxnSpPr>
          <p:nvPr/>
        </p:nvCxnSpPr>
        <p:spPr>
          <a:xfrm>
            <a:off x="3141079" y="545216"/>
            <a:ext cx="13221" cy="8483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H="1">
            <a:off x="5765182" y="3758118"/>
            <a:ext cx="202289" cy="53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81"/>
          <p:cNvCxnSpPr>
            <a:stCxn id="2054" idx="1"/>
          </p:cNvCxnSpPr>
          <p:nvPr/>
        </p:nvCxnSpPr>
        <p:spPr>
          <a:xfrm rot="10800000" flipV="1">
            <a:off x="4076347" y="1801886"/>
            <a:ext cx="569112" cy="370234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4076346" y="4249877"/>
            <a:ext cx="5494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4070068" y="2897696"/>
            <a:ext cx="3848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4479723" y="3309656"/>
            <a:ext cx="990469" cy="5078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Supervisor (Vacant)</a:t>
            </a:r>
          </a:p>
          <a:p>
            <a:pPr algn="ctr"/>
            <a:r>
              <a:rPr lang="en-US" sz="900" b="1" dirty="0" smtClean="0"/>
              <a:t>BlueCard Host</a:t>
            </a:r>
          </a:p>
        </p:txBody>
      </p:sp>
      <p:cxnSp>
        <p:nvCxnSpPr>
          <p:cNvPr id="171" name="Straight Connector 170"/>
          <p:cNvCxnSpPr>
            <a:stCxn id="195" idx="1"/>
          </p:cNvCxnSpPr>
          <p:nvPr/>
        </p:nvCxnSpPr>
        <p:spPr>
          <a:xfrm flipH="1">
            <a:off x="250059" y="5323879"/>
            <a:ext cx="2521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479723" y="2693371"/>
            <a:ext cx="1117996" cy="53476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494589" y="4281616"/>
            <a:ext cx="216518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517" y="4714235"/>
            <a:ext cx="639561" cy="768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8" name="TextBox 257"/>
          <p:cNvSpPr txBox="1"/>
          <p:nvPr/>
        </p:nvSpPr>
        <p:spPr>
          <a:xfrm>
            <a:off x="2701539" y="5486400"/>
            <a:ext cx="990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Malia Meacham</a:t>
            </a:r>
          </a:p>
          <a:p>
            <a:r>
              <a:rPr lang="en-US" sz="900" dirty="0" smtClean="0"/>
              <a:t>Coordinator</a:t>
            </a:r>
          </a:p>
          <a:p>
            <a:r>
              <a:rPr lang="en-US" sz="900" dirty="0" smtClean="0"/>
              <a:t>Professional Adjudication</a:t>
            </a:r>
          </a:p>
          <a:p>
            <a:r>
              <a:rPr lang="en-US" sz="900" dirty="0" smtClean="0"/>
              <a:t>KAPOLEI</a:t>
            </a:r>
            <a:endParaRPr lang="en-US" sz="900" dirty="0"/>
          </a:p>
        </p:txBody>
      </p:sp>
      <p:cxnSp>
        <p:nvCxnSpPr>
          <p:cNvPr id="266" name="Straight Connector 265"/>
          <p:cNvCxnSpPr/>
          <p:nvPr/>
        </p:nvCxnSpPr>
        <p:spPr>
          <a:xfrm>
            <a:off x="4061732" y="3535963"/>
            <a:ext cx="377764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Elbow Connector 268"/>
          <p:cNvCxnSpPr>
            <a:stCxn id="2053" idx="1"/>
          </p:cNvCxnSpPr>
          <p:nvPr/>
        </p:nvCxnSpPr>
        <p:spPr>
          <a:xfrm rot="10800000" flipV="1">
            <a:off x="5765184" y="1786458"/>
            <a:ext cx="377491" cy="194950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7470162" y="1831486"/>
            <a:ext cx="265372" cy="40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7470161" y="3384070"/>
            <a:ext cx="24467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714840" y="3173726"/>
            <a:ext cx="12259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Supervisor (Vacant) Coordination of Benefits</a:t>
            </a:r>
            <a:endParaRPr lang="en-US" sz="900" dirty="0"/>
          </a:p>
        </p:txBody>
      </p:sp>
      <p:sp>
        <p:nvSpPr>
          <p:cNvPr id="13" name="Rectangle 12"/>
          <p:cNvSpPr/>
          <p:nvPr/>
        </p:nvSpPr>
        <p:spPr>
          <a:xfrm>
            <a:off x="7735534" y="3102020"/>
            <a:ext cx="1174503" cy="60199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0" name="TextBox 2059"/>
          <p:cNvSpPr txBox="1"/>
          <p:nvPr/>
        </p:nvSpPr>
        <p:spPr>
          <a:xfrm>
            <a:off x="2628376" y="3735965"/>
            <a:ext cx="1051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Supervisor (Vacant)</a:t>
            </a:r>
          </a:p>
          <a:p>
            <a:pPr algn="ctr"/>
            <a:r>
              <a:rPr lang="en-US" sz="900" dirty="0" smtClean="0"/>
              <a:t>FEP Program Administration</a:t>
            </a:r>
            <a:endParaRPr lang="en-US" sz="900" dirty="0"/>
          </a:p>
        </p:txBody>
      </p:sp>
      <p:sp>
        <p:nvSpPr>
          <p:cNvPr id="88" name="Rectangle 87"/>
          <p:cNvSpPr/>
          <p:nvPr/>
        </p:nvSpPr>
        <p:spPr>
          <a:xfrm>
            <a:off x="2598896" y="3777796"/>
            <a:ext cx="1174503" cy="60199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69" name="Straight Connector 2068"/>
          <p:cNvCxnSpPr>
            <a:endCxn id="2060" idx="1"/>
          </p:cNvCxnSpPr>
          <p:nvPr/>
        </p:nvCxnSpPr>
        <p:spPr>
          <a:xfrm>
            <a:off x="2492334" y="4059130"/>
            <a:ext cx="13604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Elbow Connector 260"/>
          <p:cNvCxnSpPr>
            <a:stCxn id="75" idx="3"/>
            <a:endCxn id="1027" idx="1"/>
          </p:cNvCxnSpPr>
          <p:nvPr/>
        </p:nvCxnSpPr>
        <p:spPr>
          <a:xfrm>
            <a:off x="1533025" y="3963084"/>
            <a:ext cx="1280492" cy="1135365"/>
          </a:xfrm>
          <a:prstGeom prst="bentConnector3">
            <a:avLst>
              <a:gd name="adj1" fmla="val 64282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/>
          <p:cNvCxnSpPr>
            <a:endCxn id="75" idx="1"/>
          </p:cNvCxnSpPr>
          <p:nvPr/>
        </p:nvCxnSpPr>
        <p:spPr>
          <a:xfrm>
            <a:off x="282033" y="3963083"/>
            <a:ext cx="52823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81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05800" cy="6858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Claims </a:t>
            </a:r>
            <a:r>
              <a:rPr lang="en-US" dirty="0"/>
              <a:t>Administration Location: 7</a:t>
            </a:r>
            <a:r>
              <a:rPr lang="en-US" baseline="30000" dirty="0"/>
              <a:t>th</a:t>
            </a:r>
            <a:r>
              <a:rPr lang="en-US" dirty="0"/>
              <a:t> Floor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fld id="{31143EAB-5DCD-438B-8F08-5A360D56AEFC}" type="datetime1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AF63A2-55FF-45AE-993D-7F5AE00746F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914400"/>
            <a:ext cx="8382000" cy="5211763"/>
          </a:xfrm>
        </p:spPr>
        <p:txBody>
          <a:bodyPr/>
          <a:lstStyle/>
          <a:p>
            <a:r>
              <a:rPr lang="en-US" dirty="0"/>
              <a:t>Makai side of the 7</a:t>
            </a:r>
            <a:r>
              <a:rPr lang="en-US" baseline="30000" dirty="0"/>
              <a:t>th</a:t>
            </a:r>
            <a:r>
              <a:rPr lang="en-US" dirty="0"/>
              <a:t> floor</a:t>
            </a:r>
          </a:p>
        </p:txBody>
      </p:sp>
      <p:pic>
        <p:nvPicPr>
          <p:cNvPr id="3" name="Picture 2" descr="C:\Users\hm05890.HMSA\AppData\Local\Temp\SNAGHTML152882a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" y="1600200"/>
            <a:ext cx="8247698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60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 Overview_DRAFT">
  <a:themeElements>
    <a:clrScheme name="Brand Colors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89D4EF"/>
      </a:accent1>
      <a:accent2>
        <a:srgbClr val="24588D"/>
      </a:accent2>
      <a:accent3>
        <a:srgbClr val="98C21F"/>
      </a:accent3>
      <a:accent4>
        <a:srgbClr val="0076C0"/>
      </a:accent4>
      <a:accent5>
        <a:srgbClr val="DAEDEF"/>
      </a:accent5>
      <a:accent6>
        <a:srgbClr val="00AEEF"/>
      </a:accent6>
      <a:hlink>
        <a:srgbClr val="009999"/>
      </a:hlink>
      <a:folHlink>
        <a:srgbClr val="99CC00"/>
      </a:folHlink>
    </a:clrScheme>
    <a:fontScheme name="HMSA Corporate 1">
      <a:majorFont>
        <a:latin typeface="Franklin Gothic Medium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MSA Corporate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MSA Corporate 1 2">
        <a:dk1>
          <a:srgbClr val="0078C1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65A4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FAB1345E47DA45A05DC23247182D01" ma:contentTypeVersion="7" ma:contentTypeDescription="Create a new document." ma:contentTypeScope="" ma:versionID="a3a16f3030c141e654b190076a77f072">
  <xsd:schema xmlns:xsd="http://www.w3.org/2001/XMLSchema" xmlns:xs="http://www.w3.org/2001/XMLSchema" xmlns:p="http://schemas.microsoft.com/office/2006/metadata/properties" xmlns:ns2="1ce73de8-8e40-4908-98c7-db7069f8e3f6" targetNamespace="http://schemas.microsoft.com/office/2006/metadata/properties" ma:root="true" ma:fieldsID="06d7d5b8bb1a9fdce2decb87625eb46b" ns2:_="">
    <xsd:import namespace="1ce73de8-8e40-4908-98c7-db7069f8e3f6"/>
    <xsd:element name="properties">
      <xsd:complexType>
        <xsd:sequence>
          <xsd:element name="documentManagement">
            <xsd:complexType>
              <xsd:all>
                <xsd:element ref="ns2:Version0" minOccurs="0"/>
                <xsd:element ref="ns2:Owner"/>
                <xsd:element ref="ns2:Category0"/>
                <xsd:element ref="ns2:Info" minOccurs="0"/>
                <xsd:element ref="ns2:SPSDescription" minOccurs="0"/>
                <xsd:element ref="ns2:Status" minOccurs="0"/>
                <xsd:element ref="ns2:Hidd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e73de8-8e40-4908-98c7-db7069f8e3f6" elementFormDefault="qualified">
    <xsd:import namespace="http://schemas.microsoft.com/office/2006/documentManagement/types"/>
    <xsd:import namespace="http://schemas.microsoft.com/office/infopath/2007/PartnerControls"/>
    <xsd:element name="Version0" ma:index="8" nillable="true" ma:displayName="Version" ma:internalName="Version0">
      <xsd:simpleType>
        <xsd:restriction base="dms:Text">
          <xsd:maxLength value="30"/>
        </xsd:restriction>
      </xsd:simpleType>
    </xsd:element>
    <xsd:element name="Owner" ma:index="9" ma:displayName="Dept/Committee" ma:description="If your department is not listed please contact the Web Unit." ma:format="Dropdown" ma:internalName="Owner">
      <xsd:simpleType>
        <xsd:restriction base="dms:Choice">
          <xsd:enumeration value="Admin Services"/>
          <xsd:enumeration value="Business Continuity"/>
          <xsd:enumeration value="Claims Administration"/>
          <xsd:enumeration value="Communications"/>
          <xsd:enumeration value="Finance &amp; Accounting"/>
          <xsd:enumeration value="FS Admin Support"/>
          <xsd:enumeration value="Human Resources"/>
          <xsd:enumeration value="Information Protection"/>
          <xsd:enumeration value="Information Systems"/>
          <xsd:enumeration value="Medical Management"/>
          <xsd:enumeration value="PACT"/>
          <xsd:enumeration value="Privacy Office"/>
          <xsd:enumeration value="Product Management"/>
          <xsd:enumeration value="Rewards and Recognition"/>
          <xsd:enumeration value="SEPG"/>
          <xsd:enumeration value="TRC"/>
        </xsd:restriction>
      </xsd:simpleType>
    </xsd:element>
    <xsd:element name="Category0" ma:index="10" ma:displayName="Category" ma:description="If the desired category is not available please contact the Web Unit." ma:format="Dropdown" ma:internalName="Category0">
      <xsd:simpleType>
        <xsd:restriction base="dms:Choice">
          <xsd:enumeration value="Access Forms"/>
          <xsd:enumeration value="Accounts Payable Forms"/>
          <xsd:enumeration value="Acknowledgement Form"/>
          <xsd:enumeration value="Administration"/>
          <xsd:enumeration value="Award Notification"/>
          <xsd:enumeration value="Benefits Forms"/>
          <xsd:enumeration value="Check/Payment Request"/>
          <xsd:enumeration value="Compliance Forms"/>
          <xsd:enumeration value="Corporate Templates"/>
          <xsd:enumeration value="Education / Training"/>
          <xsd:enumeration value="Employment"/>
          <xsd:enumeration value="Evaluation"/>
          <xsd:enumeration value="Forms Instructions"/>
          <xsd:enumeration value="Health &amp; Safety"/>
          <xsd:enumeration value="Member Forms"/>
          <xsd:enumeration value="Nomination Forms"/>
          <xsd:enumeration value="Order Forms"/>
          <xsd:enumeration value="Payroll Forms"/>
          <xsd:enumeration value="PMP"/>
          <xsd:enumeration value="Privacy Forms"/>
          <xsd:enumeration value="Proposal Forms"/>
          <xsd:enumeration value="Referral Forms"/>
          <xsd:enumeration value="Registration Forms"/>
          <xsd:enumeration value="Review Request"/>
          <xsd:enumeration value="Sample Forms"/>
          <xsd:enumeration value="Tax Forms"/>
          <xsd:enumeration value="Testing"/>
          <xsd:enumeration value="Video Voices Forms"/>
          <xsd:enumeration value="Work Request"/>
        </xsd:restriction>
      </xsd:simpleType>
    </xsd:element>
    <xsd:element name="Info" ma:index="11" nillable="true" ma:displayName="Info" ma:format="Hyperlink" ma:internalName="Info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SPSDescription" ma:index="12" nillable="true" ma:displayName="SPSDescription" ma:internalName="SPSDescription">
      <xsd:simpleType>
        <xsd:restriction base="dms:Note">
          <xsd:maxLength value="255"/>
        </xsd:restriction>
      </xsd:simpleType>
    </xsd:element>
    <xsd:element name="Status" ma:index="13" nillable="true" ma:displayName="Status" ma:internalName="Status">
      <xsd:simpleType>
        <xsd:restriction base="dms:Choice"/>
      </xsd:simpleType>
    </xsd:element>
    <xsd:element name="Hidden" ma:index="14" nillable="true" ma:displayName="Hidden" ma:default="0" ma:internalName="Hidden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0 xmlns="1ce73de8-8e40-4908-98c7-db7069f8e3f6">Corporate Templates</Category0>
    <Owner xmlns="1ce73de8-8e40-4908-98c7-db7069f8e3f6">Communications</Owner>
    <Version0 xmlns="1ce73de8-8e40-4908-98c7-db7069f8e3f6" xsi:nil="true"/>
    <Info xmlns="1ce73de8-8e40-4908-98c7-db7069f8e3f6">
      <Url xsi:nil="true"/>
      <Description xsi:nil="true"/>
    </Info>
    <Status xmlns="1ce73de8-8e40-4908-98c7-db7069f8e3f6" xsi:nil="true"/>
    <SPSDescription xmlns="1ce73de8-8e40-4908-98c7-db7069f8e3f6" xsi:nil="true"/>
    <Hidden xmlns="1ce73de8-8e40-4908-98c7-db7069f8e3f6">false</Hidden>
  </documentManagement>
</p:properties>
</file>

<file path=customXml/itemProps1.xml><?xml version="1.0" encoding="utf-8"?>
<ds:datastoreItem xmlns:ds="http://schemas.openxmlformats.org/officeDocument/2006/customXml" ds:itemID="{DD3AC474-31B3-4D08-988C-411AF350C6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e73de8-8e40-4908-98c7-db7069f8e3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31ECDA4-24CF-45C0-BEA5-F9852A78FB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BB9FA69-D8A8-4BAC-B122-26A744D84328}">
  <ds:schemaRefs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www.w3.org/XML/1998/namespace"/>
    <ds:schemaRef ds:uri="http://schemas.microsoft.com/office/2006/documentManagement/types"/>
    <ds:schemaRef ds:uri="1ce73de8-8e40-4908-98c7-db7069f8e3f6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 Overview_DRAFT</Template>
  <TotalTime>345</TotalTime>
  <Words>153</Words>
  <Application>Microsoft Office PowerPoint</Application>
  <PresentationFormat>On-screen Show (4:3)</PresentationFormat>
  <Paragraphs>71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CA Overview_DRAFT</vt:lpstr>
      <vt:lpstr>  Claims Administration  Organizational Chart     </vt:lpstr>
      <vt:lpstr>PowerPoint Presentation</vt:lpstr>
      <vt:lpstr> Claims Administration Location: 7th Floor </vt:lpstr>
    </vt:vector>
  </TitlesOfParts>
  <Company>Hawaii Medical Service Association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FOUNDATIONAL SERVICES DIVISION Claims Services Department Overview 2/8/17</dc:title>
  <dc:creator>Myra Ishii</dc:creator>
  <cp:lastModifiedBy>Myra Ishii</cp:lastModifiedBy>
  <cp:revision>28</cp:revision>
  <cp:lastPrinted>2017-07-14T06:48:29Z</cp:lastPrinted>
  <dcterms:created xsi:type="dcterms:W3CDTF">2017-07-14T06:09:58Z</dcterms:created>
  <dcterms:modified xsi:type="dcterms:W3CDTF">2018-03-02T21:06:10Z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Communications</vt:lpwstr>
  </property>
  <property fmtid="{D5CDD505-2E9C-101B-9397-08002B2CF9AE}" pid="3" name="Category0">
    <vt:lpwstr>Corporate Templates</vt:lpwstr>
  </property>
  <property fmtid="{D5CDD505-2E9C-101B-9397-08002B2CF9AE}" pid="4" name="SPSDescription">
    <vt:lpwstr/>
  </property>
  <property fmtid="{D5CDD505-2E9C-101B-9397-08002B2CF9AE}" pid="5" name="Version0">
    <vt:lpwstr/>
  </property>
  <property fmtid="{D5CDD505-2E9C-101B-9397-08002B2CF9AE}" pid="6" name="Info">
    <vt:lpwstr/>
  </property>
  <property fmtid="{D5CDD505-2E9C-101B-9397-08002B2CF9AE}" pid="7" name="Status">
    <vt:lpwstr/>
  </property>
  <property fmtid="{D5CDD505-2E9C-101B-9397-08002B2CF9AE}" pid="8" name="Order">
    <vt:r8>137600</vt:r8>
  </property>
  <property fmtid="{D5CDD505-2E9C-101B-9397-08002B2CF9AE}" pid="9" name="_SharedFileIndex">
    <vt:lpwstr/>
  </property>
  <property fmtid="{D5CDD505-2E9C-101B-9397-08002B2CF9AE}" pid="10" name="_SourceUrl">
    <vt:lpwstr/>
  </property>
  <property fmtid="{D5CDD505-2E9C-101B-9397-08002B2CF9AE}" pid="11" name="ContentTypeId">
    <vt:lpwstr>0x010100BDFAB1345E47DA45A05DC23247182D01</vt:lpwstr>
  </property>
</Properties>
</file>